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3" r:id="rId7"/>
    <p:sldId id="264" r:id="rId8"/>
    <p:sldId id="274" r:id="rId9"/>
    <p:sldId id="271" r:id="rId10"/>
    <p:sldId id="272" r:id="rId11"/>
    <p:sldId id="273" r:id="rId12"/>
    <p:sldId id="265" r:id="rId13"/>
    <p:sldId id="266" r:id="rId14"/>
    <p:sldId id="267" r:id="rId15"/>
    <p:sldId id="268" r:id="rId16"/>
    <p:sldId id="262" r:id="rId17"/>
    <p:sldId id="269" r:id="rId18"/>
    <p:sldId id="27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ECECEC"/>
    <a:srgbClr val="F0F0F0"/>
    <a:srgbClr val="FBFBF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20" autoAdjust="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3902075"/>
            <a:ext cx="3400425" cy="2949575"/>
            <a:chOff x="0" y="2458"/>
            <a:chExt cx="2142" cy="1858"/>
          </a:xfrm>
        </p:grpSpPr>
        <p:sp>
          <p:nvSpPr>
            <p:cNvPr id="5837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ru-RU"/>
            </a:p>
          </p:txBody>
        </p:sp>
        <p:sp>
          <p:nvSpPr>
            <p:cNvPr id="5837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ru-RU"/>
            </a:p>
          </p:txBody>
        </p:sp>
        <p:sp>
          <p:nvSpPr>
            <p:cNvPr id="5837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ru-RU"/>
            </a:p>
          </p:txBody>
        </p:sp>
        <p:sp>
          <p:nvSpPr>
            <p:cNvPr id="5837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ru-RU"/>
            </a:p>
          </p:txBody>
        </p:sp>
        <p:sp>
          <p:nvSpPr>
            <p:cNvPr id="5837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ru-RU"/>
            </a:p>
          </p:txBody>
        </p:sp>
        <p:sp>
          <p:nvSpPr>
            <p:cNvPr id="5837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ru-RU"/>
            </a:p>
          </p:txBody>
        </p:sp>
        <p:sp>
          <p:nvSpPr>
            <p:cNvPr id="5837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ru-RU"/>
            </a:p>
          </p:txBody>
        </p:sp>
      </p:grpSp>
      <p:sp>
        <p:nvSpPr>
          <p:cNvPr id="58378" name="Rectangle 10"/>
          <p:cNvSpPr>
            <a:spLocks noGrp="1" noChangeArrowheads="1"/>
          </p:cNvSpPr>
          <p:nvPr>
            <p:ph type="ctrTitle" sz="quarter"/>
          </p:nvPr>
        </p:nvSpPr>
        <p:spPr>
          <a:xfrm>
            <a:off x="685800" y="1873250"/>
            <a:ext cx="7772400" cy="1555750"/>
          </a:xfrm>
        </p:spPr>
        <p:txBody>
          <a:bodyPr/>
          <a:lstStyle>
            <a:lvl1pPr>
              <a:defRPr sz="4800"/>
            </a:lvl1pPr>
          </a:lstStyle>
          <a:p>
            <a:r>
              <a:rPr lang="ru-RU" smtClean="0"/>
              <a:t>Образец заголовка</a:t>
            </a:r>
            <a:endParaRPr lang="ru-RU"/>
          </a:p>
        </p:txBody>
      </p:sp>
      <p:sp>
        <p:nvSpPr>
          <p:cNvPr id="5837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smtClean="0"/>
              <a:t>Образец подзаголовка</a:t>
            </a:r>
            <a:endParaRPr lang="ru-RU"/>
          </a:p>
        </p:txBody>
      </p:sp>
      <p:sp>
        <p:nvSpPr>
          <p:cNvPr id="58380" name="Rectangle 12"/>
          <p:cNvSpPr>
            <a:spLocks noGrp="1" noChangeArrowheads="1"/>
          </p:cNvSpPr>
          <p:nvPr>
            <p:ph type="dt" sz="quarter" idx="2"/>
          </p:nvPr>
        </p:nvSpPr>
        <p:spPr/>
        <p:txBody>
          <a:bodyPr/>
          <a:lstStyle>
            <a:lvl1pPr>
              <a:defRPr/>
            </a:lvl1pPr>
          </a:lstStyle>
          <a:p>
            <a:fld id="{5B106E36-FD25-4E2D-B0AA-010F637433A0}" type="datetimeFigureOut">
              <a:rPr lang="ru-RU" smtClean="0"/>
              <a:pPr/>
              <a:t>16.05.2013</a:t>
            </a:fld>
            <a:endParaRPr lang="ru-RU"/>
          </a:p>
        </p:txBody>
      </p:sp>
      <p:sp>
        <p:nvSpPr>
          <p:cNvPr id="58381" name="Rectangle 13"/>
          <p:cNvSpPr>
            <a:spLocks noGrp="1" noChangeArrowheads="1"/>
          </p:cNvSpPr>
          <p:nvPr>
            <p:ph type="ftr" sz="quarter" idx="3"/>
          </p:nvPr>
        </p:nvSpPr>
        <p:spPr/>
        <p:txBody>
          <a:bodyPr/>
          <a:lstStyle>
            <a:lvl1pPr>
              <a:defRPr/>
            </a:lvl1pPr>
          </a:lstStyle>
          <a:p>
            <a:endParaRPr lang="ru-RU"/>
          </a:p>
        </p:txBody>
      </p:sp>
      <p:sp>
        <p:nvSpPr>
          <p:cNvPr id="58382" name="Rectangle 14"/>
          <p:cNvSpPr>
            <a:spLocks noGrp="1" noChangeArrowheads="1"/>
          </p:cNvSpPr>
          <p:nvPr>
            <p:ph type="sldNum" sz="quarter" idx="4"/>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fld id="{5B106E36-FD25-4E2D-B0AA-010F637433A0}" type="datetimeFigureOut">
              <a:rPr lang="ru-RU" smtClean="0"/>
              <a:pPr/>
              <a:t>16.05.2013</a:t>
            </a:fld>
            <a:endParaRPr lang="ru-RU"/>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16.05.2013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3902075"/>
            <a:ext cx="3400425" cy="2949575"/>
            <a:chOff x="0" y="2458"/>
            <a:chExt cx="2142" cy="1858"/>
          </a:xfrm>
        </p:grpSpPr>
        <p:sp>
          <p:nvSpPr>
            <p:cNvPr id="5734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ru-RU"/>
            </a:p>
          </p:txBody>
        </p:sp>
        <p:sp>
          <p:nvSpPr>
            <p:cNvPr id="5734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ru-RU"/>
            </a:p>
          </p:txBody>
        </p:sp>
        <p:sp>
          <p:nvSpPr>
            <p:cNvPr id="5734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ru-RU"/>
            </a:p>
          </p:txBody>
        </p:sp>
        <p:sp>
          <p:nvSpPr>
            <p:cNvPr id="5735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ru-RU"/>
            </a:p>
          </p:txBody>
        </p:sp>
        <p:sp>
          <p:nvSpPr>
            <p:cNvPr id="57351"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ru-RU"/>
            </a:p>
          </p:txBody>
        </p:sp>
        <p:sp>
          <p:nvSpPr>
            <p:cNvPr id="57352"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ru-RU"/>
            </a:p>
          </p:txBody>
        </p:sp>
        <p:sp>
          <p:nvSpPr>
            <p:cNvPr id="57353"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ru-RU"/>
            </a:p>
          </p:txBody>
        </p:sp>
      </p:grpSp>
      <p:sp>
        <p:nvSpPr>
          <p:cNvPr id="5735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5735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735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fld id="{5B106E36-FD25-4E2D-B0AA-010F637433A0}" type="datetimeFigureOut">
              <a:rPr lang="ru-RU" smtClean="0"/>
              <a:pPr/>
              <a:t>16.05.2013</a:t>
            </a:fld>
            <a:endParaRPr lang="ru-RU"/>
          </a:p>
        </p:txBody>
      </p:sp>
      <p:sp>
        <p:nvSpPr>
          <p:cNvPr id="5735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endParaRPr lang="ru-RU"/>
          </a:p>
        </p:txBody>
      </p:sp>
      <p:sp>
        <p:nvSpPr>
          <p:cNvPr id="5735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725C68B6-61C2-468F-89AB-4B9F7531AA68}" type="slidenum">
              <a:rPr lang="ru-RU" smtClean="0"/>
              <a:pPr/>
              <a:t>‹#›</a:t>
            </a:fld>
            <a:endParaRPr lang="ru-RU"/>
          </a:p>
        </p:txBody>
      </p:sp>
    </p:spTree>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ransition>
    <p:fade/>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1" fontAlgn="base" hangingPunct="1">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1" fontAlgn="base" hangingPunct="1">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2</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395536" y="1600200"/>
            <a:ext cx="8291264" cy="5069160"/>
          </a:xfrm>
          <a:noFill/>
          <a:ln>
            <a:noFill/>
          </a:ln>
        </p:spPr>
        <p:txBody>
          <a:bodyPr/>
          <a:lstStyle/>
          <a:p>
            <a:pPr marL="800100" indent="-457200" algn="just">
              <a:buFont typeface="+mj-lt"/>
              <a:buAutoNum type="arabicPeriod" startAt="4"/>
            </a:pPr>
            <a:r>
              <a:rPr lang="ru-RU" sz="2400" dirty="0" smtClean="0">
                <a:solidFill>
                  <a:srgbClr val="002060"/>
                </a:solidFill>
                <a:effectLst/>
              </a:rPr>
              <a:t>Распространим теперь свойство «</a:t>
            </a:r>
            <a:r>
              <a:rPr lang="ru-RU" sz="2400" dirty="0" err="1" smtClean="0">
                <a:solidFill>
                  <a:srgbClr val="002060"/>
                </a:solidFill>
                <a:effectLst/>
              </a:rPr>
              <a:t>несжимаемости</a:t>
            </a:r>
            <a:r>
              <a:rPr lang="ru-RU" sz="2400" dirty="0" smtClean="0">
                <a:solidFill>
                  <a:srgbClr val="002060"/>
                </a:solidFill>
                <a:effectLst/>
              </a:rPr>
              <a:t>» на любое количество точечных масс.</a:t>
            </a:r>
          </a:p>
          <a:p>
            <a:pPr marL="800100" indent="-457200" algn="just">
              <a:buFont typeface="+mj-lt"/>
              <a:buAutoNum type="arabicPeriod" startAt="4"/>
            </a:pPr>
            <a:r>
              <a:rPr lang="ru-RU" sz="2400" dirty="0" smtClean="0">
                <a:solidFill>
                  <a:srgbClr val="002060"/>
                </a:solidFill>
                <a:effectLst/>
              </a:rPr>
              <a:t>Рассмотрим теперь тонкий шаровой слой. Свойство «</a:t>
            </a:r>
            <a:r>
              <a:rPr lang="ru-RU" sz="2400" dirty="0" err="1" smtClean="0">
                <a:solidFill>
                  <a:srgbClr val="002060"/>
                </a:solidFill>
                <a:effectLst/>
              </a:rPr>
              <a:t>несжимаемости</a:t>
            </a:r>
            <a:r>
              <a:rPr lang="ru-RU" sz="2400" dirty="0" smtClean="0">
                <a:solidFill>
                  <a:srgbClr val="002060"/>
                </a:solidFill>
                <a:effectLst/>
              </a:rPr>
              <a:t>» позволяет нам подменить этот слой точечной массой.</a:t>
            </a:r>
          </a:p>
          <a:p>
            <a:pPr marL="800100" indent="-457200" algn="just">
              <a:buFont typeface="+mj-lt"/>
              <a:buAutoNum type="arabicPeriod" startAt="4"/>
            </a:pPr>
            <a:r>
              <a:rPr lang="ru-RU" sz="2400" dirty="0" smtClean="0">
                <a:solidFill>
                  <a:srgbClr val="002060"/>
                </a:solidFill>
                <a:effectLst/>
              </a:rPr>
              <a:t>Заметим, что точечная масса имеет ту же массу, что и шаровой слой.</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1</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251520" y="1600200"/>
            <a:ext cx="8435280" cy="5069160"/>
          </a:xfrm>
          <a:noFill/>
          <a:ln>
            <a:noFill/>
          </a:ln>
        </p:spPr>
        <p:txBody>
          <a:bodyPr/>
          <a:lstStyle/>
          <a:p>
            <a:pPr marL="800100" indent="-457200" algn="just">
              <a:buFont typeface="+mj-lt"/>
              <a:buAutoNum type="arabicPeriod" startAt="7"/>
            </a:pPr>
            <a:r>
              <a:rPr lang="en-US" sz="2400" dirty="0" smtClean="0">
                <a:solidFill>
                  <a:srgbClr val="002060"/>
                </a:solidFill>
                <a:effectLst/>
              </a:rPr>
              <a:t>C </a:t>
            </a:r>
            <a:r>
              <a:rPr lang="ru-RU" sz="2400" dirty="0" smtClean="0">
                <a:solidFill>
                  <a:srgbClr val="002060"/>
                </a:solidFill>
                <a:effectLst/>
              </a:rPr>
              <a:t>помощью этих рассуждений можно так же доказать и первую часть нашей идеи. От противного, предварительно заменив массы на источники жидкости и помня о том, что поток через замкнутое пространство, не содержащее источников </a:t>
            </a:r>
            <a:r>
              <a:rPr lang="en-US" sz="2400" dirty="0" smtClean="0">
                <a:solidFill>
                  <a:srgbClr val="002060"/>
                </a:solidFill>
                <a:effectLst/>
              </a:rPr>
              <a:t>=</a:t>
            </a:r>
            <a:r>
              <a:rPr lang="ru-RU" sz="2400" dirty="0" smtClean="0">
                <a:solidFill>
                  <a:srgbClr val="002060"/>
                </a:solidFill>
                <a:effectLst/>
              </a:rPr>
              <a:t>0. А так же элементарных соображений симметрии.</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3</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5069160"/>
          </a:xfrm>
          <a:noFill/>
          <a:ln>
            <a:noFill/>
          </a:ln>
        </p:spPr>
        <p:txBody>
          <a:bodyPr/>
          <a:lstStyle/>
          <a:p>
            <a:pPr indent="0">
              <a:buNone/>
            </a:pPr>
            <a:r>
              <a:rPr lang="ru-RU" sz="2400" dirty="0" smtClean="0">
                <a:solidFill>
                  <a:srgbClr val="002060"/>
                </a:solidFill>
                <a:effectLst/>
              </a:rPr>
              <a:t>Таким образом, нам нужно учитывать лишь гравитационную силу, создаваемой той частью земли, которая находится внутри сферы.</a:t>
            </a:r>
          </a:p>
          <a:p>
            <a:pPr indent="0">
              <a:buNone/>
            </a:pPr>
            <a:r>
              <a:rPr lang="ru-RU" sz="2400" dirty="0" smtClean="0">
                <a:solidFill>
                  <a:srgbClr val="002060"/>
                </a:solidFill>
                <a:effectLst/>
              </a:rPr>
              <a:t>Она равна:</a:t>
            </a:r>
          </a:p>
          <a:p>
            <a:pPr indent="0">
              <a:buNone/>
            </a:pPr>
            <a:endParaRPr lang="ru-RU" sz="2400" dirty="0" smtClean="0">
              <a:solidFill>
                <a:srgbClr val="002060"/>
              </a:solidFill>
              <a:effectLst/>
            </a:endParaRPr>
          </a:p>
          <a:p>
            <a:pPr indent="0">
              <a:buNone/>
            </a:pPr>
            <a:endParaRPr lang="ru-RU" sz="2400" dirty="0" smtClean="0">
              <a:solidFill>
                <a:srgbClr val="002060"/>
              </a:solidFill>
              <a:effectLst/>
            </a:endParaRPr>
          </a:p>
          <a:p>
            <a:pPr indent="0">
              <a:buNone/>
            </a:pPr>
            <a:r>
              <a:rPr lang="ru-RU" sz="2400" dirty="0" smtClean="0">
                <a:solidFill>
                  <a:srgbClr val="002060"/>
                </a:solidFill>
                <a:effectLst/>
              </a:rPr>
              <a:t>Так же по 2-му закону Ньютона:</a:t>
            </a:r>
          </a:p>
          <a:p>
            <a:pPr indent="0">
              <a:buNone/>
            </a:pPr>
            <a:endParaRPr lang="ru-RU" sz="2400" dirty="0" smtClean="0">
              <a:solidFill>
                <a:srgbClr val="002060"/>
              </a:solidFill>
              <a:effectLst/>
            </a:endParaRPr>
          </a:p>
          <a:p>
            <a:pPr indent="0">
              <a:buNone/>
            </a:pPr>
            <a:r>
              <a:rPr lang="ru-RU" sz="2400" dirty="0" smtClean="0">
                <a:solidFill>
                  <a:srgbClr val="002060"/>
                </a:solidFill>
                <a:effectLst/>
              </a:rPr>
              <a:t>При подстановке и сокращении получаем:</a:t>
            </a:r>
          </a:p>
        </p:txBody>
      </p:sp>
      <p:pic>
        <p:nvPicPr>
          <p:cNvPr id="22532"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95936" y="4581128"/>
            <a:ext cx="1028700" cy="411163"/>
          </a:xfrm>
          <a:prstGeom prst="rect">
            <a:avLst/>
          </a:prstGeom>
          <a:noFill/>
        </p:spPr>
      </p:pic>
      <p:pic>
        <p:nvPicPr>
          <p:cNvPr id="22541" name="Picture 1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27784" y="5445224"/>
            <a:ext cx="3711575" cy="739775"/>
          </a:xfrm>
          <a:prstGeom prst="rect">
            <a:avLst/>
          </a:prstGeom>
          <a:noFill/>
        </p:spPr>
      </p:pic>
      <p:pic>
        <p:nvPicPr>
          <p:cNvPr id="22544" name="Picture 1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59832" y="2780928"/>
            <a:ext cx="2917825" cy="1303338"/>
          </a:xfrm>
          <a:prstGeom prst="rect">
            <a:avLst/>
          </a:prstGeom>
          <a:noFill/>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4</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5069160"/>
          </a:xfrm>
          <a:noFill/>
          <a:ln>
            <a:noFill/>
          </a:ln>
        </p:spPr>
        <p:txBody>
          <a:bodyPr/>
          <a:lstStyle/>
          <a:p>
            <a:pPr indent="0" algn="just">
              <a:buNone/>
            </a:pPr>
            <a:r>
              <a:rPr lang="ru-RU" sz="2400" dirty="0" smtClean="0">
                <a:solidFill>
                  <a:srgbClr val="002060"/>
                </a:solidFill>
                <a:effectLst/>
              </a:rPr>
              <a:t>Заметим, что сила действующая на тело пропорциональна координате, а значит тело совершает гармонические колебания.</a:t>
            </a:r>
          </a:p>
          <a:p>
            <a:pPr indent="0" algn="just">
              <a:buNone/>
            </a:pPr>
            <a:endParaRPr lang="ru-RU" sz="2400" dirty="0" smtClean="0">
              <a:solidFill>
                <a:srgbClr val="002060"/>
              </a:solidFill>
              <a:effectLst/>
            </a:endParaRPr>
          </a:p>
          <a:p>
            <a:pPr indent="0" algn="just">
              <a:buNone/>
            </a:pPr>
            <a:endParaRPr lang="ru-RU" sz="2400" dirty="0" smtClean="0">
              <a:solidFill>
                <a:srgbClr val="002060"/>
              </a:solidFill>
              <a:effectLst/>
            </a:endParaRPr>
          </a:p>
          <a:p>
            <a:pPr indent="0" algn="just">
              <a:buNone/>
            </a:pPr>
            <a:endParaRPr lang="ru-RU" sz="2400" dirty="0" smtClean="0">
              <a:solidFill>
                <a:srgbClr val="002060"/>
              </a:solidFill>
              <a:effectLst/>
            </a:endParaRPr>
          </a:p>
          <a:p>
            <a:pPr indent="0" algn="just">
              <a:buNone/>
            </a:pPr>
            <a:r>
              <a:rPr lang="ru-RU" sz="2400" dirty="0" smtClean="0">
                <a:solidFill>
                  <a:srgbClr val="002060"/>
                </a:solidFill>
                <a:effectLst/>
              </a:rPr>
              <a:t>Таким образом, тело будет совершать гармонические колебания с циклической частотой:</a:t>
            </a:r>
          </a:p>
        </p:txBody>
      </p:sp>
      <p:pic>
        <p:nvPicPr>
          <p:cNvPr id="23556"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55776" y="3068960"/>
            <a:ext cx="4449763" cy="419100"/>
          </a:xfrm>
          <a:prstGeom prst="rect">
            <a:avLst/>
          </a:prstGeom>
          <a:noFill/>
        </p:spPr>
      </p:pic>
      <p:pic>
        <p:nvPicPr>
          <p:cNvPr id="23565" name="Picture 1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779912" y="3429000"/>
            <a:ext cx="1616075" cy="739775"/>
          </a:xfrm>
          <a:prstGeom prst="rect">
            <a:avLst/>
          </a:prstGeom>
          <a:noFill/>
        </p:spPr>
      </p:pic>
      <p:pic>
        <p:nvPicPr>
          <p:cNvPr id="23568" name="Picture 1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635896" y="4869160"/>
            <a:ext cx="1455738" cy="1135063"/>
          </a:xfrm>
          <a:prstGeom prst="rect">
            <a:avLst/>
          </a:prstGeom>
          <a:noFill/>
        </p:spPr>
      </p:pic>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1"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75856" y="2708920"/>
            <a:ext cx="2765425" cy="441325"/>
          </a:xfrm>
          <a:prstGeom prst="rect">
            <a:avLst/>
          </a:prstGeom>
          <a:noFill/>
        </p:spPr>
      </p:pic>
      <p:sp>
        <p:nvSpPr>
          <p:cNvPr id="10243" name="Rectangle 3"/>
          <p:cNvSpPr>
            <a:spLocks noChangeArrowheads="1"/>
          </p:cNvSpPr>
          <p:nvPr/>
        </p:nvSpPr>
        <p:spPr bwMode="auto">
          <a:xfrm>
            <a:off x="0" y="898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5</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5069160"/>
          </a:xfrm>
          <a:noFill/>
          <a:ln>
            <a:noFill/>
          </a:ln>
        </p:spPr>
        <p:txBody>
          <a:bodyPr/>
          <a:lstStyle/>
          <a:p>
            <a:pPr indent="0" algn="just">
              <a:buNone/>
            </a:pPr>
            <a:r>
              <a:rPr lang="ru-RU" sz="2400" dirty="0" smtClean="0">
                <a:solidFill>
                  <a:srgbClr val="002060"/>
                </a:solidFill>
                <a:effectLst/>
              </a:rPr>
              <a:t>Максимальное значение косинуса = 1, а максимальное значение          </a:t>
            </a:r>
            <a:r>
              <a:rPr lang="en-US" sz="2400" dirty="0" smtClean="0">
                <a:solidFill>
                  <a:srgbClr val="002060"/>
                </a:solidFill>
                <a:effectLst/>
              </a:rPr>
              <a:t>, </a:t>
            </a:r>
            <a:r>
              <a:rPr lang="ru-RU" sz="2400" dirty="0" smtClean="0">
                <a:solidFill>
                  <a:srgbClr val="002060"/>
                </a:solidFill>
                <a:effectLst/>
              </a:rPr>
              <a:t>отсюда следует:</a:t>
            </a:r>
            <a:endParaRPr lang="en-US" sz="2400" dirty="0" smtClean="0">
              <a:solidFill>
                <a:srgbClr val="002060"/>
              </a:solidFill>
              <a:effectLst/>
            </a:endParaRPr>
          </a:p>
          <a:p>
            <a:pPr indent="0" algn="just">
              <a:buNone/>
            </a:pPr>
            <a:endParaRPr lang="en-US" sz="2400" dirty="0" smtClean="0">
              <a:solidFill>
                <a:srgbClr val="002060"/>
              </a:solidFill>
              <a:effectLst/>
            </a:endParaRPr>
          </a:p>
          <a:p>
            <a:pPr indent="0" algn="just">
              <a:buNone/>
            </a:pPr>
            <a:r>
              <a:rPr lang="ru-RU" sz="2400" dirty="0" smtClean="0">
                <a:solidFill>
                  <a:srgbClr val="002060"/>
                </a:solidFill>
                <a:effectLst/>
              </a:rPr>
              <a:t>В начальный момент времени </a:t>
            </a:r>
            <a:endParaRPr lang="en-US" sz="2400" dirty="0" smtClean="0">
              <a:solidFill>
                <a:srgbClr val="002060"/>
              </a:solidFill>
              <a:effectLst/>
            </a:endParaRPr>
          </a:p>
        </p:txBody>
      </p:sp>
      <p:pic>
        <p:nvPicPr>
          <p:cNvPr id="24580"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427984" y="2009725"/>
            <a:ext cx="769938" cy="411163"/>
          </a:xfrm>
          <a:prstGeom prst="rect">
            <a:avLst/>
          </a:prstGeom>
          <a:noFill/>
        </p:spPr>
      </p:pic>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921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95936" y="2420888"/>
            <a:ext cx="860425" cy="441325"/>
          </a:xfrm>
          <a:prstGeom prst="rect">
            <a:avLst/>
          </a:prstGeom>
          <a:noFill/>
        </p:spPr>
      </p:pic>
      <p:sp>
        <p:nvSpPr>
          <p:cNvPr id="9219" name="Rectangle 3"/>
          <p:cNvSpPr>
            <a:spLocks noChangeArrowheads="1"/>
          </p:cNvSpPr>
          <p:nvPr/>
        </p:nvSpPr>
        <p:spPr bwMode="auto">
          <a:xfrm>
            <a:off x="0" y="8985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922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92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922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95736" y="3302049"/>
            <a:ext cx="6149975" cy="1135063"/>
          </a:xfrm>
          <a:prstGeom prst="rect">
            <a:avLst/>
          </a:prstGeom>
          <a:noFill/>
        </p:spPr>
      </p:pic>
      <p:sp>
        <p:nvSpPr>
          <p:cNvPr id="9224" name="Rectangle 8"/>
          <p:cNvSpPr>
            <a:spLocks noChangeArrowheads="1"/>
          </p:cNvSpPr>
          <p:nvPr/>
        </p:nvSpPr>
        <p:spPr bwMode="auto">
          <a:xfrm>
            <a:off x="0" y="15922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Ответ</a:t>
            </a:r>
            <a:endParaRPr lang="ru-RU" dirty="0">
              <a:effectLst>
                <a:outerShdw blurRad="50800" dist="38100" dir="2700000" algn="tl" rotWithShape="0">
                  <a:prstClr val="black">
                    <a:alpha val="40000"/>
                  </a:prstClr>
                </a:outerShdw>
              </a:effectLst>
            </a:endParaRPr>
          </a:p>
        </p:txBody>
      </p:sp>
      <p:pic>
        <p:nvPicPr>
          <p:cNvPr id="256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72036" y="2852936"/>
            <a:ext cx="2324100" cy="1135063"/>
          </a:xfrm>
          <a:prstGeom prst="rect">
            <a:avLst/>
          </a:prstGeom>
          <a:noFill/>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6856" y="2492896"/>
            <a:ext cx="8229600" cy="1139825"/>
          </a:xfrm>
        </p:spPr>
        <p:txBody>
          <a:bodyPr/>
          <a:lstStyle/>
          <a:p>
            <a:r>
              <a:rPr lang="ru-RU" dirty="0" smtClean="0">
                <a:effectLst>
                  <a:outerShdw blurRad="50800" dist="38100" dir="2700000" algn="tl" rotWithShape="0">
                    <a:prstClr val="black">
                      <a:alpha val="40000"/>
                    </a:prstClr>
                  </a:outerShdw>
                </a:effectLst>
              </a:rPr>
              <a:t>Спасибо за внимание</a:t>
            </a:r>
            <a:endParaRPr lang="ru-RU" dirty="0">
              <a:effectLst>
                <a:outerShdw blurRad="50800" dist="38100" dir="2700000" algn="tl" rotWithShape="0">
                  <a:prstClr val="black">
                    <a:alpha val="40000"/>
                  </a:prstClr>
                </a:outerShdw>
              </a:effectLst>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Дополнение</a:t>
            </a:r>
            <a:endParaRPr lang="ru-RU" dirty="0">
              <a:effectLst>
                <a:outerShdw blurRad="50800" dist="38100" dir="2700000" algn="tl" rotWithShape="0">
                  <a:prstClr val="black">
                    <a:alpha val="40000"/>
                  </a:prstClr>
                </a:outerShdw>
              </a:effectLst>
            </a:endParaRPr>
          </a:p>
        </p:txBody>
      </p:sp>
      <p:pic>
        <p:nvPicPr>
          <p:cNvPr id="10" name="Picture 1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43608" y="1196752"/>
            <a:ext cx="6934200" cy="1371600"/>
          </a:xfrm>
          <a:prstGeom prst="rect">
            <a:avLst/>
          </a:prstGeom>
          <a:noFill/>
        </p:spPr>
      </p:pic>
      <p:pic>
        <p:nvPicPr>
          <p:cNvPr id="2662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43436" y="3230116"/>
            <a:ext cx="2552700" cy="342900"/>
          </a:xfrm>
          <a:prstGeom prst="rect">
            <a:avLst/>
          </a:prstGeom>
          <a:noFill/>
        </p:spPr>
      </p:pic>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147" name="Rectangle 3"/>
          <p:cNvSpPr>
            <a:spLocks noChangeArrowheads="1"/>
          </p:cNvSpPr>
          <p:nvPr/>
        </p:nvSpPr>
        <p:spPr bwMode="auto">
          <a:xfrm>
            <a:off x="0" y="9064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14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150" name="Rectangle 6"/>
          <p:cNvSpPr>
            <a:spLocks noChangeArrowheads="1"/>
          </p:cNvSpPr>
          <p:nvPr/>
        </p:nvSpPr>
        <p:spPr bwMode="auto">
          <a:xfrm>
            <a:off x="0" y="838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1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615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31840" y="4077072"/>
            <a:ext cx="2765425" cy="350838"/>
          </a:xfrm>
          <a:prstGeom prst="rect">
            <a:avLst/>
          </a:prstGeom>
          <a:noFill/>
        </p:spPr>
      </p:pic>
      <p:sp>
        <p:nvSpPr>
          <p:cNvPr id="6153" name="Rectangle 9"/>
          <p:cNvSpPr>
            <a:spLocks noChangeArrowheads="1"/>
          </p:cNvSpPr>
          <p:nvPr/>
        </p:nvSpPr>
        <p:spPr bwMode="auto">
          <a:xfrm>
            <a:off x="0" y="80803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Прямоугольник 11"/>
          <p:cNvSpPr/>
          <p:nvPr/>
        </p:nvSpPr>
        <p:spPr bwMode="auto">
          <a:xfrm>
            <a:off x="5796136" y="4005064"/>
            <a:ext cx="144016" cy="28803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6856" y="2492896"/>
            <a:ext cx="8229600" cy="1139825"/>
          </a:xfrm>
        </p:spPr>
        <p:txBody>
          <a:bodyPr/>
          <a:lstStyle/>
          <a:p>
            <a:r>
              <a:rPr lang="ru-RU" dirty="0" smtClean="0">
                <a:effectLst>
                  <a:outerShdw blurRad="50800" dist="38100" dir="2700000" algn="tl" rotWithShape="0">
                    <a:prstClr val="black">
                      <a:alpha val="40000"/>
                    </a:prstClr>
                  </a:outerShdw>
                </a:effectLst>
              </a:rPr>
              <a:t>Спасибо за внимание</a:t>
            </a:r>
            <a:endParaRPr lang="ru-RU" dirty="0">
              <a:effectLst>
                <a:outerShdw blurRad="50800" dist="38100" dir="2700000" algn="tl" rotWithShape="0">
                  <a:prstClr val="black">
                    <a:alpha val="40000"/>
                  </a:prstClr>
                </a:outerShdw>
              </a:effectLst>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sz="quarter"/>
          </p:nvPr>
        </p:nvSpPr>
        <p:spPr>
          <a:xfrm>
            <a:off x="0" y="2420888"/>
            <a:ext cx="9144000" cy="1555750"/>
          </a:xfrm>
          <a:noFill/>
          <a:ln w="9525">
            <a:noFill/>
            <a:miter lim="800000"/>
            <a:headEnd/>
            <a:tailEnd/>
          </a:ln>
          <a:effectLst/>
        </p:spPr>
        <p:txBody>
          <a:bodyPr vert="horz" wrap="square" lIns="91440" tIns="45720" rIns="91440" bIns="45720" numCol="1" anchor="ctr" anchorCtr="1" compatLnSpc="1">
            <a:prstTxWarp prst="textNoShape">
              <a:avLst/>
            </a:prstTxWarp>
          </a:bodyPr>
          <a:lstStyle/>
          <a:p>
            <a:r>
              <a:rPr lang="ru-RU" sz="4400" dirty="0" smtClean="0">
                <a:effectLst>
                  <a:outerShdw blurRad="50800" dist="38100" dir="2700000" algn="tl" rotWithShape="0">
                    <a:prstClr val="black">
                      <a:alpha val="40000"/>
                    </a:prstClr>
                  </a:outerShdw>
                </a:effectLst>
              </a:rPr>
              <a:t>Задача о притяжении двух тел</a:t>
            </a:r>
          </a:p>
        </p:txBody>
      </p:sp>
      <p:sp>
        <p:nvSpPr>
          <p:cNvPr id="3" name="Подзаголовок 2"/>
          <p:cNvSpPr>
            <a:spLocks noGrp="1"/>
          </p:cNvSpPr>
          <p:nvPr>
            <p:ph type="subTitle" sz="quarter" idx="1"/>
          </p:nvPr>
        </p:nvSpPr>
        <p:spPr>
          <a:xfrm>
            <a:off x="1403648" y="4869160"/>
            <a:ext cx="6400800" cy="1440160"/>
          </a:xfr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r>
              <a:rPr lang="ru-RU" sz="1800" dirty="0" smtClean="0">
                <a:effectLst/>
              </a:rPr>
              <a:t>Василенко Анатолий</a:t>
            </a:r>
            <a:endParaRPr lang="en-US" sz="1800" dirty="0" smtClean="0">
              <a:effectLst/>
            </a:endParaRPr>
          </a:p>
          <a:p>
            <a:pPr marL="342900" indent="-342900"/>
            <a:r>
              <a:rPr lang="ru-RU" sz="1800" dirty="0" smtClean="0">
                <a:effectLst/>
              </a:rPr>
              <a:t>Алимов </a:t>
            </a:r>
            <a:r>
              <a:rPr lang="ru-RU" sz="1800" dirty="0" err="1" smtClean="0">
                <a:effectLst/>
              </a:rPr>
              <a:t>Дамир</a:t>
            </a:r>
            <a:endParaRPr lang="ru-RU" sz="1800" dirty="0" smtClean="0">
              <a:effectLst/>
            </a:endParaRPr>
          </a:p>
          <a:p>
            <a:pPr marL="342900" indent="-342900"/>
            <a:r>
              <a:rPr lang="ru-RU" sz="1800" dirty="0" smtClean="0">
                <a:effectLst/>
              </a:rPr>
              <a:t>Комаров Юрий</a:t>
            </a:r>
          </a:p>
          <a:p>
            <a:pPr marL="342900" indent="-342900"/>
            <a:r>
              <a:rPr lang="ru-RU" sz="1800" dirty="0" smtClean="0">
                <a:effectLst/>
              </a:rPr>
              <a:t>211 группа, МГУ </a:t>
            </a:r>
            <a:r>
              <a:rPr lang="ru-RU" sz="1800" dirty="0" err="1" smtClean="0">
                <a:effectLst/>
              </a:rPr>
              <a:t>ВМиК</a:t>
            </a:r>
            <a:r>
              <a:rPr lang="ru-RU" sz="1800" dirty="0" smtClean="0">
                <a:effectLst/>
              </a:rPr>
              <a:t>, Москва</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Задача</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323528" y="1600200"/>
            <a:ext cx="8496944" cy="4530725"/>
          </a:xfrm>
          <a:noFill/>
          <a:ln>
            <a:noFill/>
          </a:ln>
        </p:spPr>
        <p:txBody>
          <a:bodyPr/>
          <a:lstStyle/>
          <a:p>
            <a:pPr algn="just">
              <a:buNone/>
            </a:pPr>
            <a:r>
              <a:rPr lang="ru-RU" sz="2400" i="1" dirty="0" smtClean="0">
                <a:solidFill>
                  <a:srgbClr val="002060"/>
                </a:solidFill>
                <a:effectLst/>
              </a:rPr>
              <a:t>Задача о притяжении двух тел:</a:t>
            </a:r>
          </a:p>
          <a:p>
            <a:pPr algn="just">
              <a:buNone/>
            </a:pPr>
            <a:r>
              <a:rPr lang="ru-RU" sz="2400" dirty="0" smtClean="0">
                <a:solidFill>
                  <a:srgbClr val="002060"/>
                </a:solidFill>
                <a:effectLst/>
              </a:rPr>
              <a:t>	Представим себе шахту, пронизывающую земной шар по одному из его диаметров. Найти зависимость координаты тела, брошенного в эту шахту с поверхности земли, от времени. Сопротивление движению отсутствует.</a:t>
            </a:r>
          </a:p>
          <a:p>
            <a:pPr algn="just">
              <a:buNone/>
            </a:pPr>
            <a:endParaRPr lang="ru-RU" sz="2400" dirty="0" smtClean="0">
              <a:solidFill>
                <a:srgbClr val="002060"/>
              </a:solidFill>
              <a:effectLst/>
            </a:endParaRPr>
          </a:p>
          <a:p>
            <a:pPr algn="just">
              <a:buNone/>
            </a:pPr>
            <a:r>
              <a:rPr lang="ru-RU" sz="2400" dirty="0" smtClean="0">
                <a:solidFill>
                  <a:srgbClr val="002060"/>
                </a:solidFill>
                <a:effectLst/>
              </a:rPr>
              <a:t>Данную задачу впервые поставил и решил Исаак Ньютон.</a:t>
            </a:r>
            <a:endParaRPr lang="en-US" sz="2400" dirty="0" smtClean="0">
              <a:solidFill>
                <a:srgbClr val="002060"/>
              </a:solidFill>
              <a:effectLst/>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Основные допущения</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4853135"/>
          </a:xfrm>
          <a:noFill/>
          <a:ln>
            <a:noFill/>
          </a:ln>
        </p:spPr>
        <p:txBody>
          <a:bodyPr/>
          <a:lstStyle/>
          <a:p>
            <a:pPr>
              <a:buFont typeface="Arial" pitchFamily="34" charset="0"/>
              <a:buChar char="•"/>
            </a:pPr>
            <a:r>
              <a:rPr lang="ru-RU" sz="2400" dirty="0" smtClean="0">
                <a:solidFill>
                  <a:srgbClr val="002060"/>
                </a:solidFill>
                <a:effectLst/>
              </a:rPr>
              <a:t>Сопротивление движению отсутствует.</a:t>
            </a:r>
          </a:p>
          <a:p>
            <a:pPr>
              <a:buFont typeface="Arial" pitchFamily="34" charset="0"/>
              <a:buChar char="•"/>
            </a:pPr>
            <a:r>
              <a:rPr lang="ru-RU" sz="2400" dirty="0" smtClean="0">
                <a:solidFill>
                  <a:srgbClr val="002060"/>
                </a:solidFill>
                <a:effectLst/>
              </a:rPr>
              <a:t>Земной шар действительно является шаром, а не эллипсоидом.</a:t>
            </a:r>
          </a:p>
          <a:p>
            <a:pPr>
              <a:buFont typeface="Arial" pitchFamily="34" charset="0"/>
              <a:buChar char="•"/>
            </a:pPr>
            <a:r>
              <a:rPr lang="ru-RU" sz="2400" dirty="0" smtClean="0">
                <a:solidFill>
                  <a:srgbClr val="002060"/>
                </a:solidFill>
                <a:effectLst/>
              </a:rPr>
              <a:t>Масса в земном шаре распределена равномерно.</a:t>
            </a:r>
            <a:endParaRPr lang="en-US" sz="2400" dirty="0" smtClean="0">
              <a:solidFill>
                <a:srgbClr val="002060"/>
              </a:solidFill>
              <a:effectLst/>
            </a:endParaRPr>
          </a:p>
          <a:p>
            <a:pPr>
              <a:buFont typeface="Arial" pitchFamily="34" charset="0"/>
              <a:buChar char="•"/>
            </a:pPr>
            <a:r>
              <a:rPr lang="ru-RU" sz="2400" dirty="0" smtClean="0">
                <a:solidFill>
                  <a:srgbClr val="002060"/>
                </a:solidFill>
                <a:effectLst/>
              </a:rPr>
              <a:t>Шахты не существует с точки зрения распределения массы в земном шаре.</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Основные константы</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noFill/>
          <a:ln>
            <a:noFill/>
          </a:ln>
        </p:spPr>
        <p:txBody>
          <a:bodyPr/>
          <a:lstStyle/>
          <a:p>
            <a:pPr>
              <a:buFont typeface="Arial" pitchFamily="34" charset="0"/>
              <a:buChar char="•"/>
            </a:pPr>
            <a:r>
              <a:rPr lang="ru-RU" sz="2400" dirty="0" smtClean="0">
                <a:solidFill>
                  <a:srgbClr val="002060"/>
                </a:solidFill>
                <a:effectLst/>
              </a:rPr>
              <a:t>Гравитационная постоянная </a:t>
            </a:r>
            <a:r>
              <a:rPr lang="en-US" sz="2400" dirty="0" smtClean="0">
                <a:solidFill>
                  <a:srgbClr val="002060"/>
                </a:solidFill>
                <a:effectLst/>
              </a:rPr>
              <a:t>G ≈</a:t>
            </a:r>
          </a:p>
          <a:p>
            <a:pPr>
              <a:buFont typeface="Arial" pitchFamily="34" charset="0"/>
              <a:buChar char="•"/>
            </a:pPr>
            <a:r>
              <a:rPr lang="ru-RU" sz="2400" dirty="0" smtClean="0">
                <a:solidFill>
                  <a:srgbClr val="002060"/>
                </a:solidFill>
                <a:effectLst/>
              </a:rPr>
              <a:t>Радиус</a:t>
            </a:r>
            <a:r>
              <a:rPr lang="en-US" sz="2400" dirty="0" smtClean="0">
                <a:solidFill>
                  <a:srgbClr val="002060"/>
                </a:solidFill>
                <a:effectLst/>
              </a:rPr>
              <a:t> </a:t>
            </a:r>
            <a:r>
              <a:rPr lang="ru-RU" sz="2400" dirty="0" smtClean="0">
                <a:solidFill>
                  <a:srgbClr val="002060"/>
                </a:solidFill>
                <a:effectLst/>
              </a:rPr>
              <a:t>земного шара </a:t>
            </a:r>
            <a:r>
              <a:rPr lang="en-US" sz="2400" dirty="0" smtClean="0">
                <a:solidFill>
                  <a:srgbClr val="002060"/>
                </a:solidFill>
                <a:effectLst/>
              </a:rPr>
              <a:t>R ≈ </a:t>
            </a:r>
          </a:p>
          <a:p>
            <a:pPr>
              <a:buFont typeface="Arial" pitchFamily="34" charset="0"/>
              <a:buChar char="•"/>
            </a:pPr>
            <a:r>
              <a:rPr lang="ru-RU" sz="2400" dirty="0" smtClean="0">
                <a:solidFill>
                  <a:srgbClr val="002060"/>
                </a:solidFill>
                <a:effectLst/>
              </a:rPr>
              <a:t>Масса земного шара</a:t>
            </a:r>
            <a:r>
              <a:rPr lang="en-US" sz="2400" dirty="0" smtClean="0">
                <a:solidFill>
                  <a:srgbClr val="002060"/>
                </a:solidFill>
                <a:effectLst/>
              </a:rPr>
              <a:t> M</a:t>
            </a:r>
            <a:r>
              <a:rPr lang="ru-RU" sz="2400" dirty="0" smtClean="0">
                <a:solidFill>
                  <a:srgbClr val="002060"/>
                </a:solidFill>
                <a:effectLst/>
              </a:rPr>
              <a:t> </a:t>
            </a:r>
            <a:r>
              <a:rPr lang="en-US" sz="2400" dirty="0" smtClean="0">
                <a:solidFill>
                  <a:srgbClr val="002060"/>
                </a:solidFill>
                <a:effectLst/>
              </a:rPr>
              <a:t>≈</a:t>
            </a:r>
            <a:r>
              <a:rPr lang="ru-RU" sz="2400" dirty="0" smtClean="0">
                <a:solidFill>
                  <a:srgbClr val="002060"/>
                </a:solidFill>
                <a:effectLst/>
              </a:rPr>
              <a:t> </a:t>
            </a:r>
          </a:p>
        </p:txBody>
      </p:sp>
      <p:pic>
        <p:nvPicPr>
          <p:cNvPr id="2060" name="Picture 1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580112" y="1556792"/>
            <a:ext cx="1524000" cy="525463"/>
          </a:xfrm>
          <a:prstGeom prst="rect">
            <a:avLst/>
          </a:prstGeom>
          <a:noFill/>
        </p:spPr>
      </p:pic>
      <p:pic>
        <p:nvPicPr>
          <p:cNvPr id="2066" name="Picture 1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99992" y="2578298"/>
            <a:ext cx="1439863" cy="274638"/>
          </a:xfrm>
          <a:prstGeom prst="rect">
            <a:avLst/>
          </a:prstGeom>
          <a:noFill/>
        </p:spPr>
      </p:pic>
      <p:pic>
        <p:nvPicPr>
          <p:cNvPr id="2069" name="Picture 2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572000" y="2132856"/>
            <a:ext cx="1296144" cy="331572"/>
          </a:xfrm>
          <a:prstGeom prst="rect">
            <a:avLst/>
          </a:prstGeom>
          <a:noFill/>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Овал 20"/>
          <p:cNvSpPr/>
          <p:nvPr/>
        </p:nvSpPr>
        <p:spPr bwMode="auto">
          <a:xfrm>
            <a:off x="4283968" y="1628800"/>
            <a:ext cx="4320480" cy="4320480"/>
          </a:xfrm>
          <a:prstGeom prst="ellipse">
            <a:avLst/>
          </a:prstGeom>
          <a:solidFill>
            <a:srgbClr val="F0F0F0"/>
          </a:solidFill>
          <a:ln w="952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26" name="Овал 25"/>
          <p:cNvSpPr/>
          <p:nvPr/>
        </p:nvSpPr>
        <p:spPr bwMode="auto">
          <a:xfrm>
            <a:off x="5292080" y="2636912"/>
            <a:ext cx="2304256" cy="2304256"/>
          </a:xfrm>
          <a:prstGeom prst="ellipse">
            <a:avLst/>
          </a:prstGeom>
          <a:solidFill>
            <a:schemeClr val="bg1"/>
          </a:solidFill>
          <a:ln w="952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Идея решения</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noFill/>
          <a:ln>
            <a:noFill/>
          </a:ln>
        </p:spPr>
        <p:txBody>
          <a:bodyPr/>
          <a:lstStyle/>
          <a:p>
            <a:pPr indent="457200" algn="just">
              <a:buFont typeface="Arial" pitchFamily="34" charset="0"/>
              <a:buChar char="•"/>
            </a:pPr>
            <a:r>
              <a:rPr lang="ru-RU" sz="2400" dirty="0" smtClean="0">
                <a:solidFill>
                  <a:srgbClr val="002060"/>
                </a:solidFill>
                <a:effectLst/>
              </a:rPr>
              <a:t>Если в тот момент, когда тело находится внутри земного шара, провести через него сферу вокруг центра земли, то та часть массы которая попадёт за пределы этой сферы будет создавать силу гравитации результирующая которой = </a:t>
            </a:r>
            <a:r>
              <a:rPr lang="en-US" sz="2400" dirty="0" smtClean="0">
                <a:solidFill>
                  <a:srgbClr val="002060"/>
                </a:solidFill>
                <a:effectLst/>
              </a:rPr>
              <a:t>0. </a:t>
            </a:r>
            <a:endParaRPr lang="ru-RU" sz="2400" dirty="0" smtClean="0">
              <a:solidFill>
                <a:srgbClr val="002060"/>
              </a:solidFill>
              <a:effectLst/>
            </a:endParaRPr>
          </a:p>
          <a:p>
            <a:pPr indent="0" algn="just">
              <a:buNone/>
            </a:pPr>
            <a:endParaRPr lang="ru-RU" sz="2400" dirty="0" smtClean="0">
              <a:solidFill>
                <a:srgbClr val="002060"/>
              </a:solidFill>
              <a:effectLst/>
            </a:endParaRPr>
          </a:p>
          <a:p>
            <a:pPr indent="457200" algn="just">
              <a:buFont typeface="Arial" pitchFamily="34" charset="0"/>
              <a:buChar char="•"/>
            </a:pPr>
            <a:r>
              <a:rPr lang="ru-RU" sz="2400" dirty="0" smtClean="0">
                <a:solidFill>
                  <a:srgbClr val="002060"/>
                </a:solidFill>
                <a:effectLst/>
              </a:rPr>
              <a:t>А та часть которая будет внутри сферы, не будет содержать в себе брошенного тела, а значит эту часть Земли можно заменить на материальную точку той же массы, находящуюся в центре масс данной сферы, т.е. в центре масс Земли.</a:t>
            </a:r>
          </a:p>
        </p:txBody>
      </p:sp>
      <p:cxnSp>
        <p:nvCxnSpPr>
          <p:cNvPr id="28" name="Прямая соединительная линия 27"/>
          <p:cNvCxnSpPr>
            <a:stCxn id="26" idx="2"/>
            <a:endCxn id="21" idx="2"/>
          </p:cNvCxnSpPr>
          <p:nvPr/>
        </p:nvCxnSpPr>
        <p:spPr bwMode="auto">
          <a:xfrm flipH="1">
            <a:off x="4283968" y="3789040"/>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Прямая соединительная линия 34"/>
          <p:cNvCxnSpPr/>
          <p:nvPr/>
        </p:nvCxnSpPr>
        <p:spPr bwMode="auto">
          <a:xfrm>
            <a:off x="5292080" y="3789040"/>
            <a:ext cx="1152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7" name="Овал 36"/>
          <p:cNvSpPr/>
          <p:nvPr/>
        </p:nvSpPr>
        <p:spPr bwMode="auto">
          <a:xfrm>
            <a:off x="5274000" y="3762016"/>
            <a:ext cx="45719" cy="45719"/>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38" name="Овал 37"/>
          <p:cNvSpPr/>
          <p:nvPr/>
        </p:nvSpPr>
        <p:spPr bwMode="auto">
          <a:xfrm>
            <a:off x="4266000" y="3762016"/>
            <a:ext cx="45719" cy="45719"/>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39" name="Овал 38"/>
          <p:cNvSpPr/>
          <p:nvPr/>
        </p:nvSpPr>
        <p:spPr bwMode="auto">
          <a:xfrm>
            <a:off x="6408000" y="3762016"/>
            <a:ext cx="45719" cy="45719"/>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cxnSp>
        <p:nvCxnSpPr>
          <p:cNvPr id="41" name="Прямая со стрелкой 40"/>
          <p:cNvCxnSpPr>
            <a:stCxn id="39" idx="6"/>
          </p:cNvCxnSpPr>
          <p:nvPr/>
        </p:nvCxnSpPr>
        <p:spPr bwMode="auto">
          <a:xfrm flipH="1">
            <a:off x="3419872" y="3784876"/>
            <a:ext cx="3033847"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215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347864" y="3645024"/>
            <a:ext cx="68263" cy="168275"/>
          </a:xfrm>
          <a:prstGeom prst="rect">
            <a:avLst/>
          </a:prstGeom>
          <a:noFill/>
        </p:spPr>
      </p:pic>
      <p:pic>
        <p:nvPicPr>
          <p:cNvPr id="2150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72200" y="3789040"/>
            <a:ext cx="68263" cy="168275"/>
          </a:xfrm>
          <a:prstGeom prst="rect">
            <a:avLst/>
          </a:prstGeom>
          <a:noFill/>
        </p:spPr>
      </p:pic>
      <p:cxnSp>
        <p:nvCxnSpPr>
          <p:cNvPr id="52" name="Прямая со стрелкой 51"/>
          <p:cNvCxnSpPr/>
          <p:nvPr/>
        </p:nvCxnSpPr>
        <p:spPr bwMode="auto">
          <a:xfrm flipV="1">
            <a:off x="5292080" y="3789040"/>
            <a:ext cx="443321" cy="12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2151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436096" y="3645024"/>
            <a:ext cx="84138" cy="168275"/>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1</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5069160"/>
          </a:xfrm>
          <a:noFill/>
          <a:ln>
            <a:noFill/>
          </a:ln>
        </p:spPr>
        <p:txBody>
          <a:bodyPr/>
          <a:lstStyle/>
          <a:p>
            <a:pPr indent="0" algn="just">
              <a:buNone/>
            </a:pPr>
            <a:r>
              <a:rPr lang="ru-RU" sz="2400" dirty="0" smtClean="0">
                <a:solidFill>
                  <a:srgbClr val="002060"/>
                </a:solidFill>
                <a:effectLst/>
              </a:rPr>
              <a:t>Докажем первую часть из идеи решения, как это делают в наше время:</a:t>
            </a:r>
          </a:p>
          <a:p>
            <a:pPr indent="0" algn="just">
              <a:buNone/>
            </a:pPr>
            <a:r>
              <a:rPr lang="ru-RU" sz="2400" dirty="0" smtClean="0">
                <a:solidFill>
                  <a:srgbClr val="002060"/>
                </a:solidFill>
                <a:effectLst/>
              </a:rPr>
              <a:t>Часть земли по внешнюю сторону от сферы можно разбить на </a:t>
            </a:r>
            <a:r>
              <a:rPr lang="en-US" sz="2400" dirty="0" smtClean="0">
                <a:solidFill>
                  <a:srgbClr val="002060"/>
                </a:solidFill>
                <a:effectLst/>
              </a:rPr>
              <a:t>“</a:t>
            </a:r>
            <a:r>
              <a:rPr lang="ru-RU" sz="2400" dirty="0" smtClean="0">
                <a:solidFill>
                  <a:srgbClr val="002060"/>
                </a:solidFill>
                <a:effectLst/>
              </a:rPr>
              <a:t>сферы</a:t>
            </a:r>
            <a:r>
              <a:rPr lang="en-US" sz="2400" dirty="0" smtClean="0">
                <a:solidFill>
                  <a:srgbClr val="002060"/>
                </a:solidFill>
                <a:effectLst/>
              </a:rPr>
              <a:t>”</a:t>
            </a:r>
            <a:r>
              <a:rPr lang="ru-RU" sz="2400" dirty="0" smtClean="0">
                <a:solidFill>
                  <a:srgbClr val="002060"/>
                </a:solidFill>
                <a:effectLst/>
              </a:rPr>
              <a:t> толщиной     . Теперь наша система аналогична системе с точечным зарядом внутри заряженной сферы. А как известно напряжённость электрического поля внутри однородной заряженной сферы в любой точке = 0. А значит тоже самое выполнено и для гравитационных сил, ведь их формулы идентичны с точностью до константы. </a:t>
            </a:r>
          </a:p>
        </p:txBody>
      </p:sp>
      <p:pic>
        <p:nvPicPr>
          <p:cNvPr id="20540" name="Picture 6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796136" y="2801813"/>
            <a:ext cx="350838" cy="411163"/>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1</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5069160"/>
          </a:xfrm>
          <a:noFill/>
          <a:ln>
            <a:noFill/>
          </a:ln>
        </p:spPr>
        <p:txBody>
          <a:bodyPr/>
          <a:lstStyle/>
          <a:p>
            <a:pPr indent="0" algn="just">
              <a:buNone/>
            </a:pPr>
            <a:r>
              <a:rPr lang="ru-RU" sz="2400" dirty="0" smtClean="0">
                <a:solidFill>
                  <a:srgbClr val="002060"/>
                </a:solidFill>
                <a:effectLst/>
              </a:rPr>
              <a:t>Докажем первую часть из идеи решения, как это делал Ньютон:</a:t>
            </a:r>
          </a:p>
          <a:p>
            <a:pPr indent="0" algn="just">
              <a:buNone/>
            </a:pPr>
            <a:r>
              <a:rPr lang="ru-RU" sz="2400" dirty="0" smtClean="0">
                <a:solidFill>
                  <a:srgbClr val="002060"/>
                </a:solidFill>
                <a:effectLst/>
              </a:rPr>
              <a:t>Докажем, что при взятии малого телесного угла результирующая сила действия вырезанных частей будет =0.</a:t>
            </a:r>
          </a:p>
          <a:p>
            <a:pPr indent="0" algn="just">
              <a:buNone/>
            </a:pPr>
            <a:endParaRPr lang="ru-RU" sz="2400" dirty="0" smtClean="0">
              <a:solidFill>
                <a:srgbClr val="002060"/>
              </a:solidFill>
              <a:effectLst/>
            </a:endParaRPr>
          </a:p>
          <a:p>
            <a:pPr indent="0" algn="just">
              <a:buNone/>
            </a:pPr>
            <a:endParaRPr lang="ru-RU" sz="2400" dirty="0" smtClean="0">
              <a:solidFill>
                <a:srgbClr val="002060"/>
              </a:solidFill>
              <a:effectLst/>
            </a:endParaRPr>
          </a:p>
          <a:p>
            <a:pPr indent="0" algn="just">
              <a:buNone/>
            </a:pPr>
            <a:endParaRPr lang="ru-RU" sz="2400" dirty="0" smtClean="0">
              <a:solidFill>
                <a:srgbClr val="002060"/>
              </a:solidFill>
              <a:effectLst/>
            </a:endParaRPr>
          </a:p>
          <a:p>
            <a:pPr indent="0" algn="just">
              <a:buNone/>
            </a:pPr>
            <a:r>
              <a:rPr lang="ru-RU" sz="2400" dirty="0" smtClean="0">
                <a:solidFill>
                  <a:srgbClr val="002060"/>
                </a:solidFill>
                <a:effectLst/>
              </a:rPr>
              <a:t>Это очевидно.</a:t>
            </a:r>
          </a:p>
          <a:p>
            <a:pPr indent="0" algn="just">
              <a:buNone/>
            </a:pPr>
            <a:endParaRPr lang="ru-RU" sz="2400" dirty="0" smtClean="0">
              <a:solidFill>
                <a:srgbClr val="002060"/>
              </a:solidFill>
              <a:effectLst/>
            </a:endParaRPr>
          </a:p>
        </p:txBody>
      </p:sp>
      <p:pic>
        <p:nvPicPr>
          <p:cNvPr id="58" name="Рисунок 57" descr="http://ega-math.com/Books/Arnold6.gif"/>
          <p:cNvPicPr/>
          <p:nvPr/>
        </p:nvPicPr>
        <p:blipFill>
          <a:blip r:embed="rId2" cstate="print"/>
          <a:srcRect/>
          <a:stretch>
            <a:fillRect/>
          </a:stretch>
        </p:blipFill>
        <p:spPr bwMode="auto">
          <a:xfrm>
            <a:off x="3554338" y="3212976"/>
            <a:ext cx="2025774" cy="1431796"/>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effectLst>
                  <a:outerShdw blurRad="50800" dist="38100" dir="2700000" algn="tl" rotWithShape="0">
                    <a:prstClr val="black">
                      <a:alpha val="40000"/>
                    </a:prstClr>
                  </a:outerShdw>
                </a:effectLst>
              </a:rPr>
              <a:t>Шаг 2</a:t>
            </a:r>
            <a:endParaRPr lang="ru-RU" dirty="0">
              <a:effectLst>
                <a:outerShdw blurRad="50800" dist="38100" dir="2700000" algn="tl" rotWithShape="0">
                  <a:prstClr val="black">
                    <a:alpha val="40000"/>
                  </a:prstClr>
                </a:outerShdw>
              </a:effectLst>
            </a:endParaRPr>
          </a:p>
        </p:txBody>
      </p:sp>
      <p:sp>
        <p:nvSpPr>
          <p:cNvPr id="3" name="Содержимое 2"/>
          <p:cNvSpPr>
            <a:spLocks noGrp="1"/>
          </p:cNvSpPr>
          <p:nvPr>
            <p:ph idx="1"/>
          </p:nvPr>
        </p:nvSpPr>
        <p:spPr>
          <a:xfrm>
            <a:off x="457200" y="1600200"/>
            <a:ext cx="8229600" cy="5069160"/>
          </a:xfrm>
          <a:noFill/>
          <a:ln>
            <a:noFill/>
          </a:ln>
        </p:spPr>
        <p:txBody>
          <a:bodyPr/>
          <a:lstStyle/>
          <a:p>
            <a:pPr indent="0" algn="just">
              <a:buNone/>
            </a:pPr>
            <a:r>
              <a:rPr lang="ru-RU" sz="2400" dirty="0" smtClean="0">
                <a:solidFill>
                  <a:srgbClr val="002060"/>
                </a:solidFill>
                <a:effectLst/>
              </a:rPr>
              <a:t>Докажем вторую часть из идеи решения, как это делал Ньютон:</a:t>
            </a:r>
          </a:p>
          <a:p>
            <a:pPr marL="800100" indent="-457200" algn="just">
              <a:buFont typeface="+mj-lt"/>
              <a:buAutoNum type="arabicPeriod"/>
            </a:pPr>
            <a:r>
              <a:rPr lang="ru-RU" sz="2400" dirty="0" smtClean="0">
                <a:solidFill>
                  <a:srgbClr val="002060"/>
                </a:solidFill>
                <a:effectLst/>
              </a:rPr>
              <a:t>Проведём аналогию, подставив вместо точечного тела массы </a:t>
            </a:r>
            <a:r>
              <a:rPr lang="en-US" sz="2400" dirty="0" smtClean="0">
                <a:solidFill>
                  <a:srgbClr val="002060"/>
                </a:solidFill>
                <a:effectLst/>
              </a:rPr>
              <a:t>m</a:t>
            </a:r>
            <a:r>
              <a:rPr lang="ru-RU" sz="2400" dirty="0" smtClean="0">
                <a:solidFill>
                  <a:srgbClr val="002060"/>
                </a:solidFill>
                <a:effectLst/>
              </a:rPr>
              <a:t>, постоянный источник несжимаемой жидкости.</a:t>
            </a:r>
          </a:p>
          <a:p>
            <a:pPr marL="800100" indent="-457200" algn="just">
              <a:buFont typeface="+mj-lt"/>
              <a:buAutoNum type="arabicPeriod"/>
            </a:pPr>
            <a:r>
              <a:rPr lang="ru-RU" sz="2400" dirty="0" smtClean="0">
                <a:solidFill>
                  <a:srgbClr val="002060"/>
                </a:solidFill>
                <a:effectLst/>
              </a:rPr>
              <a:t>Заметим, что векторное поле скорости движения жидкости будет </a:t>
            </a:r>
            <a:r>
              <a:rPr lang="ru-RU" sz="2400" dirty="0" err="1" smtClean="0">
                <a:solidFill>
                  <a:srgbClr val="002060"/>
                </a:solidFill>
                <a:effectLst/>
              </a:rPr>
              <a:t>прямопропорционально</a:t>
            </a:r>
            <a:r>
              <a:rPr lang="ru-RU" sz="2400" dirty="0" smtClean="0">
                <a:solidFill>
                  <a:srgbClr val="002060"/>
                </a:solidFill>
                <a:effectLst/>
              </a:rPr>
              <a:t> полю гравитационной силы, порождённому телом массы </a:t>
            </a:r>
            <a:r>
              <a:rPr lang="en-US" sz="2400" dirty="0" smtClean="0">
                <a:solidFill>
                  <a:srgbClr val="002060"/>
                </a:solidFill>
                <a:effectLst/>
              </a:rPr>
              <a:t>m</a:t>
            </a:r>
            <a:r>
              <a:rPr lang="ru-RU" sz="2400" dirty="0" smtClean="0">
                <a:solidFill>
                  <a:srgbClr val="002060"/>
                </a:solidFill>
                <a:effectLst/>
              </a:rPr>
              <a:t>.</a:t>
            </a:r>
            <a:endParaRPr lang="en-US" sz="2400" dirty="0" smtClean="0">
              <a:solidFill>
                <a:srgbClr val="002060"/>
              </a:solidFill>
              <a:effectLst/>
            </a:endParaRPr>
          </a:p>
          <a:p>
            <a:pPr marL="800100" indent="-457200" algn="just">
              <a:buFont typeface="+mj-lt"/>
              <a:buAutoNum type="arabicPeriod"/>
            </a:pPr>
            <a:r>
              <a:rPr lang="ru-RU" sz="2400" dirty="0" smtClean="0">
                <a:solidFill>
                  <a:srgbClr val="002060"/>
                </a:solidFill>
                <a:effectLst/>
              </a:rPr>
              <a:t>Векторное поле скорости обладает свойством «</a:t>
            </a:r>
            <a:r>
              <a:rPr lang="ru-RU" sz="2400" dirty="0" err="1" smtClean="0">
                <a:solidFill>
                  <a:srgbClr val="002060"/>
                </a:solidFill>
                <a:effectLst/>
              </a:rPr>
              <a:t>несжимаемости</a:t>
            </a:r>
            <a:r>
              <a:rPr lang="ru-RU" sz="2400" dirty="0" smtClean="0">
                <a:solidFill>
                  <a:srgbClr val="002060"/>
                </a:solidFill>
                <a:effectLst/>
              </a:rPr>
              <a:t>»</a:t>
            </a:r>
            <a:r>
              <a:rPr lang="en-US" sz="2400" dirty="0" smtClean="0">
                <a:solidFill>
                  <a:srgbClr val="002060"/>
                </a:solidFill>
                <a:effectLst/>
              </a:rPr>
              <a:t> (</a:t>
            </a:r>
            <a:r>
              <a:rPr lang="ru-RU" sz="2400" dirty="0" smtClean="0">
                <a:solidFill>
                  <a:srgbClr val="002060"/>
                </a:solidFill>
                <a:effectLst/>
              </a:rPr>
              <a:t>т.е. через замкнутую поверхность поток жидкости =0</a:t>
            </a:r>
            <a:r>
              <a:rPr lang="en-US" sz="2400" dirty="0" smtClean="0">
                <a:solidFill>
                  <a:srgbClr val="002060"/>
                </a:solidFill>
                <a:effectLst/>
              </a:rPr>
              <a:t>)</a:t>
            </a:r>
            <a:r>
              <a:rPr lang="ru-RU" sz="2400" dirty="0" smtClean="0">
                <a:solidFill>
                  <a:srgbClr val="002060"/>
                </a:solidFill>
                <a:effectLst/>
              </a:rPr>
              <a:t>, а значит этим свойством обладает и  поле сил гравитации.</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Тема1">
  <a:themeElements>
    <a:clrScheme name="Другая 2">
      <a:dk1>
        <a:srgbClr val="FFFF00"/>
      </a:dk1>
      <a:lt1>
        <a:srgbClr val="002060"/>
      </a:lt1>
      <a:dk2>
        <a:srgbClr val="FFFFFF"/>
      </a:dk2>
      <a:lt2>
        <a:srgbClr val="000000"/>
      </a:lt2>
      <a:accent1>
        <a:srgbClr val="002060"/>
      </a:accent1>
      <a:accent2>
        <a:srgbClr val="002060"/>
      </a:accent2>
      <a:accent3>
        <a:srgbClr val="002060"/>
      </a:accent3>
      <a:accent4>
        <a:srgbClr val="002060"/>
      </a:accent4>
      <a:accent5>
        <a:srgbClr val="ADCAFF"/>
      </a:accent5>
      <a:accent6>
        <a:srgbClr val="5C5C8A"/>
      </a:accent6>
      <a:hlink>
        <a:srgbClr val="002060"/>
      </a:hlink>
      <a:folHlink>
        <a:srgbClr val="002060"/>
      </a:folHlink>
    </a:clrScheme>
    <a:fontScheme name="Orbit">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918</TotalTime>
  <Words>543</Words>
  <Application>Microsoft Office PowerPoint</Application>
  <PresentationFormat>Экран (4:3)</PresentationFormat>
  <Paragraphs>66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Слайд 1</vt:lpstr>
      <vt:lpstr>Задача о притяжении двух тел</vt:lpstr>
      <vt:lpstr>Задача</vt:lpstr>
      <vt:lpstr>Основные допущения</vt:lpstr>
      <vt:lpstr>Основные константы</vt:lpstr>
      <vt:lpstr>Идея решения</vt:lpstr>
      <vt:lpstr>Шаг 1</vt:lpstr>
      <vt:lpstr>Шаг 1</vt:lpstr>
      <vt:lpstr>Шаг 2</vt:lpstr>
      <vt:lpstr>Шаг 2</vt:lpstr>
      <vt:lpstr>Шаг 1</vt:lpstr>
      <vt:lpstr>Шаг 3</vt:lpstr>
      <vt:lpstr>Шаг 4</vt:lpstr>
      <vt:lpstr>Шаг 5</vt:lpstr>
      <vt:lpstr>Ответ</vt:lpstr>
      <vt:lpstr>Спасибо за внимание</vt:lpstr>
      <vt:lpstr>Дополнение</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avasilenko</dc:creator>
  <cp:lastModifiedBy>avasilenko</cp:lastModifiedBy>
  <cp:revision>159</cp:revision>
  <dcterms:created xsi:type="dcterms:W3CDTF">2012-11-04T09:45:40Z</dcterms:created>
  <dcterms:modified xsi:type="dcterms:W3CDTF">2013-05-16T07:40:16Z</dcterms:modified>
</cp:coreProperties>
</file>